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handoutMasterIdLst>
    <p:handoutMasterId r:id="rId42"/>
  </p:handoutMasterIdLst>
  <p:sldIdLst>
    <p:sldId id="256" r:id="rId5"/>
    <p:sldId id="320" r:id="rId6"/>
    <p:sldId id="325" r:id="rId7"/>
    <p:sldId id="402" r:id="rId8"/>
    <p:sldId id="378" r:id="rId9"/>
    <p:sldId id="358" r:id="rId10"/>
    <p:sldId id="265" r:id="rId11"/>
    <p:sldId id="271" r:id="rId12"/>
    <p:sldId id="397" r:id="rId13"/>
    <p:sldId id="272" r:id="rId14"/>
    <p:sldId id="267" r:id="rId15"/>
    <p:sldId id="403" r:id="rId16"/>
    <p:sldId id="270" r:id="rId17"/>
    <p:sldId id="277" r:id="rId18"/>
    <p:sldId id="361"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404" r:id="rId36"/>
    <p:sldId id="398" r:id="rId37"/>
    <p:sldId id="399" r:id="rId38"/>
    <p:sldId id="400" r:id="rId39"/>
    <p:sldId id="401" r:id="rId40"/>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55" autoAdjust="0"/>
    <p:restoredTop sz="94834" autoAdjust="0"/>
  </p:normalViewPr>
  <p:slideViewPr>
    <p:cSldViewPr>
      <p:cViewPr varScale="1">
        <p:scale>
          <a:sx n="90" d="100"/>
          <a:sy n="90" d="100"/>
        </p:scale>
        <p:origin x="132"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9/17/2025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9/17/2025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9/17/2025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9/17/2025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9/17/2025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9/17/2025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September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pic>
        <p:nvPicPr>
          <p:cNvPr id="3" name="Picture 2">
            <a:extLst>
              <a:ext uri="{FF2B5EF4-FFF2-40B4-BE49-F238E27FC236}">
                <a16:creationId xmlns:a16="http://schemas.microsoft.com/office/drawing/2014/main" id="{DB2DD7D4-FFA4-244F-B296-8DC2019FAF16}"/>
              </a:ext>
            </a:extLst>
          </p:cNvPr>
          <p:cNvPicPr>
            <a:picLocks noChangeAspect="1"/>
          </p:cNvPicPr>
          <p:nvPr/>
        </p:nvPicPr>
        <p:blipFill>
          <a:blip r:embed="rId2"/>
          <a:stretch>
            <a:fillRect/>
          </a:stretch>
        </p:blipFill>
        <p:spPr>
          <a:xfrm>
            <a:off x="1824036" y="603665"/>
            <a:ext cx="5495925" cy="5229225"/>
          </a:xfrm>
          <a:prstGeom prst="rect">
            <a:avLst/>
          </a:prstGeom>
        </p:spPr>
      </p:pic>
    </p:spTree>
    <p:extLst>
      <p:ext uri="{BB962C8B-B14F-4D97-AF65-F5344CB8AC3E}">
        <p14:creationId xmlns:p14="http://schemas.microsoft.com/office/powerpoint/2010/main" val="4178875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5" name="Picture 4">
            <a:extLst>
              <a:ext uri="{FF2B5EF4-FFF2-40B4-BE49-F238E27FC236}">
                <a16:creationId xmlns:a16="http://schemas.microsoft.com/office/drawing/2014/main" id="{0143C424-43BF-456B-1B1B-9EEC73D2CB63}"/>
              </a:ext>
            </a:extLst>
          </p:cNvPr>
          <p:cNvPicPr>
            <a:picLocks noChangeAspect="1"/>
          </p:cNvPicPr>
          <p:nvPr/>
        </p:nvPicPr>
        <p:blipFill>
          <a:blip r:embed="rId2"/>
          <a:stretch>
            <a:fillRect/>
          </a:stretch>
        </p:blipFill>
        <p:spPr>
          <a:xfrm>
            <a:off x="776287" y="571500"/>
            <a:ext cx="7591425" cy="52578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3" name="Picture 2">
            <a:extLst>
              <a:ext uri="{FF2B5EF4-FFF2-40B4-BE49-F238E27FC236}">
                <a16:creationId xmlns:a16="http://schemas.microsoft.com/office/drawing/2014/main" id="{FF86208F-1278-5BA4-FB9D-C2B734227444}"/>
              </a:ext>
            </a:extLst>
          </p:cNvPr>
          <p:cNvPicPr>
            <a:picLocks noChangeAspect="1"/>
          </p:cNvPicPr>
          <p:nvPr/>
        </p:nvPicPr>
        <p:blipFill>
          <a:blip r:embed="rId2"/>
          <a:stretch>
            <a:fillRect/>
          </a:stretch>
        </p:blipFill>
        <p:spPr>
          <a:xfrm>
            <a:off x="2591539" y="771629"/>
            <a:ext cx="3960922" cy="5254489"/>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pic>
        <p:nvPicPr>
          <p:cNvPr id="4" name="Picture 3">
            <a:extLst>
              <a:ext uri="{FF2B5EF4-FFF2-40B4-BE49-F238E27FC236}">
                <a16:creationId xmlns:a16="http://schemas.microsoft.com/office/drawing/2014/main" id="{24D139E0-493F-3F58-37C9-C2977A546A4A}"/>
              </a:ext>
            </a:extLst>
          </p:cNvPr>
          <p:cNvPicPr>
            <a:picLocks noChangeAspect="1"/>
          </p:cNvPicPr>
          <p:nvPr/>
        </p:nvPicPr>
        <p:blipFill>
          <a:blip r:embed="rId2"/>
          <a:stretch>
            <a:fillRect/>
          </a:stretch>
        </p:blipFill>
        <p:spPr>
          <a:xfrm>
            <a:off x="1577078" y="1415976"/>
            <a:ext cx="6066046" cy="4712616"/>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14</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15</a:t>
            </a:fld>
            <a:endParaRPr lang="en-US" dirty="0"/>
          </a:p>
        </p:txBody>
      </p:sp>
      <p:pic>
        <p:nvPicPr>
          <p:cNvPr id="4" name="Picture 3">
            <a:extLst>
              <a:ext uri="{FF2B5EF4-FFF2-40B4-BE49-F238E27FC236}">
                <a16:creationId xmlns:a16="http://schemas.microsoft.com/office/drawing/2014/main" id="{53DDD9F6-B79D-61D1-A9E4-71C223789E8A}"/>
              </a:ext>
            </a:extLst>
          </p:cNvPr>
          <p:cNvPicPr>
            <a:picLocks noChangeAspect="1"/>
          </p:cNvPicPr>
          <p:nvPr/>
        </p:nvPicPr>
        <p:blipFill>
          <a:blip r:embed="rId2"/>
          <a:stretch>
            <a:fillRect/>
          </a:stretch>
        </p:blipFill>
        <p:spPr>
          <a:xfrm>
            <a:off x="764620" y="1908175"/>
            <a:ext cx="7614760" cy="304165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3" name="Picture 2">
            <a:extLst>
              <a:ext uri="{FF2B5EF4-FFF2-40B4-BE49-F238E27FC236}">
                <a16:creationId xmlns:a16="http://schemas.microsoft.com/office/drawing/2014/main" id="{C0CD9C20-AF03-5D47-D4C6-161DCEE0A62C}"/>
              </a:ext>
            </a:extLst>
          </p:cNvPr>
          <p:cNvPicPr>
            <a:picLocks noChangeAspect="1"/>
          </p:cNvPicPr>
          <p:nvPr/>
        </p:nvPicPr>
        <p:blipFill>
          <a:blip r:embed="rId2"/>
          <a:stretch>
            <a:fillRect/>
          </a:stretch>
        </p:blipFill>
        <p:spPr>
          <a:xfrm>
            <a:off x="2933700" y="499691"/>
            <a:ext cx="3276600" cy="5786809"/>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3" name="Picture 2">
            <a:extLst>
              <a:ext uri="{FF2B5EF4-FFF2-40B4-BE49-F238E27FC236}">
                <a16:creationId xmlns:a16="http://schemas.microsoft.com/office/drawing/2014/main" id="{BDD60647-92A0-35BB-7166-C011D69922D9}"/>
              </a:ext>
            </a:extLst>
          </p:cNvPr>
          <p:cNvPicPr>
            <a:picLocks noChangeAspect="1"/>
          </p:cNvPicPr>
          <p:nvPr/>
        </p:nvPicPr>
        <p:blipFill>
          <a:blip r:embed="rId2"/>
          <a:stretch>
            <a:fillRect/>
          </a:stretch>
        </p:blipFill>
        <p:spPr>
          <a:xfrm>
            <a:off x="2196846" y="778123"/>
            <a:ext cx="4750305" cy="4658953"/>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3" name="Picture 2">
            <a:extLst>
              <a:ext uri="{FF2B5EF4-FFF2-40B4-BE49-F238E27FC236}">
                <a16:creationId xmlns:a16="http://schemas.microsoft.com/office/drawing/2014/main" id="{7693BBF3-645D-104C-506D-CF9062F4F9E4}"/>
              </a:ext>
            </a:extLst>
          </p:cNvPr>
          <p:cNvPicPr>
            <a:picLocks noChangeAspect="1"/>
          </p:cNvPicPr>
          <p:nvPr/>
        </p:nvPicPr>
        <p:blipFill>
          <a:blip r:embed="rId2"/>
          <a:stretch>
            <a:fillRect/>
          </a:stretch>
        </p:blipFill>
        <p:spPr>
          <a:xfrm>
            <a:off x="1357312" y="1313031"/>
            <a:ext cx="6429375" cy="48196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19</a:t>
            </a:fld>
            <a:endParaRPr lang="en-US" dirty="0"/>
          </a:p>
        </p:txBody>
      </p:sp>
      <p:pic>
        <p:nvPicPr>
          <p:cNvPr id="3" name="Picture 2">
            <a:extLst>
              <a:ext uri="{FF2B5EF4-FFF2-40B4-BE49-F238E27FC236}">
                <a16:creationId xmlns:a16="http://schemas.microsoft.com/office/drawing/2014/main" id="{9132D705-E431-47E0-CF0E-DCDBC4EB983A}"/>
              </a:ext>
            </a:extLst>
          </p:cNvPr>
          <p:cNvPicPr>
            <a:picLocks noChangeAspect="1"/>
          </p:cNvPicPr>
          <p:nvPr/>
        </p:nvPicPr>
        <p:blipFill>
          <a:blip r:embed="rId2"/>
          <a:stretch>
            <a:fillRect/>
          </a:stretch>
        </p:blipFill>
        <p:spPr>
          <a:xfrm>
            <a:off x="838198" y="1156526"/>
            <a:ext cx="7467600"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4508927"/>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r>
              <a:rPr lang="en-US" sz="1300" b="0" i="0" u="none" strike="noStrike" dirty="0">
                <a:effectLst/>
                <a:latin typeface="Calibri" panose="020F0502020204030204" pitchFamily="34" charset="0"/>
              </a:rPr>
              <a:t>This workforce product was funded by a grant awarded by the U.S. Department of Labor's Employment and Training Administration. The product was created by the recipient and does not necessarily reflect the official position of the U.S. Department of Labor. The U.S.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a:t>
            </a:r>
            <a:r>
              <a:rPr lang="en-US" sz="1300" dirty="0"/>
              <a:t> </a:t>
            </a:r>
            <a:br>
              <a:rPr lang="en-US" sz="1300" dirty="0"/>
            </a:br>
            <a:br>
              <a:rPr lang="en-US" sz="1300" dirty="0"/>
            </a:br>
            <a:br>
              <a:rPr lang="en-US" sz="1300" dirty="0"/>
            </a:br>
            <a:endParaRPr lang="en-US" sz="13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20</a:t>
            </a:fld>
            <a:endParaRPr lang="en-US" dirty="0"/>
          </a:p>
        </p:txBody>
      </p:sp>
      <p:pic>
        <p:nvPicPr>
          <p:cNvPr id="5" name="Picture 4">
            <a:extLst>
              <a:ext uri="{FF2B5EF4-FFF2-40B4-BE49-F238E27FC236}">
                <a16:creationId xmlns:a16="http://schemas.microsoft.com/office/drawing/2014/main" id="{21B4B058-1FCA-8144-9051-DC9569EEDED8}"/>
              </a:ext>
            </a:extLst>
          </p:cNvPr>
          <p:cNvPicPr>
            <a:picLocks noChangeAspect="1"/>
          </p:cNvPicPr>
          <p:nvPr/>
        </p:nvPicPr>
        <p:blipFill>
          <a:blip r:embed="rId2"/>
          <a:stretch>
            <a:fillRect/>
          </a:stretch>
        </p:blipFill>
        <p:spPr>
          <a:xfrm>
            <a:off x="2814923" y="594209"/>
            <a:ext cx="3538538" cy="5637854"/>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id="{15570B8F-67B8-3A28-8991-335FDCC17D70}"/>
              </a:ext>
            </a:extLst>
          </p:cNvPr>
          <p:cNvPicPr>
            <a:picLocks noChangeAspect="1"/>
          </p:cNvPicPr>
          <p:nvPr/>
        </p:nvPicPr>
        <p:blipFill>
          <a:blip r:embed="rId2"/>
          <a:stretch>
            <a:fillRect/>
          </a:stretch>
        </p:blipFill>
        <p:spPr>
          <a:xfrm>
            <a:off x="2478090" y="1143000"/>
            <a:ext cx="4187819" cy="4117181"/>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4" name="Picture 3">
            <a:extLst>
              <a:ext uri="{FF2B5EF4-FFF2-40B4-BE49-F238E27FC236}">
                <a16:creationId xmlns:a16="http://schemas.microsoft.com/office/drawing/2014/main" id="{07BD4231-53BA-9A99-DA47-737987138FFA}"/>
              </a:ext>
            </a:extLst>
          </p:cNvPr>
          <p:cNvPicPr>
            <a:picLocks noChangeAspect="1"/>
          </p:cNvPicPr>
          <p:nvPr/>
        </p:nvPicPr>
        <p:blipFill>
          <a:blip r:embed="rId2"/>
          <a:stretch>
            <a:fillRect/>
          </a:stretch>
        </p:blipFill>
        <p:spPr>
          <a:xfrm>
            <a:off x="1495425" y="1202487"/>
            <a:ext cx="6153150"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4" name="Picture 3">
            <a:extLst>
              <a:ext uri="{FF2B5EF4-FFF2-40B4-BE49-F238E27FC236}">
                <a16:creationId xmlns:a16="http://schemas.microsoft.com/office/drawing/2014/main" id="{FE784482-CDD4-5EE4-B0A3-D7F1859AC34E}"/>
              </a:ext>
            </a:extLst>
          </p:cNvPr>
          <p:cNvPicPr>
            <a:picLocks noChangeAspect="1"/>
          </p:cNvPicPr>
          <p:nvPr/>
        </p:nvPicPr>
        <p:blipFill>
          <a:blip r:embed="rId2"/>
          <a:stretch>
            <a:fillRect/>
          </a:stretch>
        </p:blipFill>
        <p:spPr>
          <a:xfrm>
            <a:off x="847725" y="1202487"/>
            <a:ext cx="74485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9AAF46D5-59F3-6C0C-EAA4-EA30B84D2D18}"/>
              </a:ext>
            </a:extLst>
          </p:cNvPr>
          <p:cNvPicPr>
            <a:picLocks noChangeAspect="1"/>
          </p:cNvPicPr>
          <p:nvPr/>
        </p:nvPicPr>
        <p:blipFill>
          <a:blip r:embed="rId2"/>
          <a:stretch>
            <a:fillRect/>
          </a:stretch>
        </p:blipFill>
        <p:spPr>
          <a:xfrm>
            <a:off x="2781300" y="533400"/>
            <a:ext cx="3581400" cy="5603332"/>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25</a:t>
            </a:fld>
            <a:endParaRPr lang="en-US" dirty="0"/>
          </a:p>
        </p:txBody>
      </p:sp>
      <p:pic>
        <p:nvPicPr>
          <p:cNvPr id="4" name="Picture 3">
            <a:extLst>
              <a:ext uri="{FF2B5EF4-FFF2-40B4-BE49-F238E27FC236}">
                <a16:creationId xmlns:a16="http://schemas.microsoft.com/office/drawing/2014/main" id="{C92D3295-5918-7F54-2E22-4F5BFA14C4F9}"/>
              </a:ext>
            </a:extLst>
          </p:cNvPr>
          <p:cNvPicPr>
            <a:picLocks noChangeAspect="1"/>
          </p:cNvPicPr>
          <p:nvPr/>
        </p:nvPicPr>
        <p:blipFill>
          <a:blip r:embed="rId2"/>
          <a:stretch>
            <a:fillRect/>
          </a:stretch>
        </p:blipFill>
        <p:spPr>
          <a:xfrm>
            <a:off x="2362200" y="1202831"/>
            <a:ext cx="4419600" cy="4452338"/>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4" name="Picture 3">
            <a:extLst>
              <a:ext uri="{FF2B5EF4-FFF2-40B4-BE49-F238E27FC236}">
                <a16:creationId xmlns:a16="http://schemas.microsoft.com/office/drawing/2014/main" id="{E0FEE5AA-114A-8EA3-40DF-46D5EFEF5AA5}"/>
              </a:ext>
            </a:extLst>
          </p:cNvPr>
          <p:cNvPicPr>
            <a:picLocks noChangeAspect="1"/>
          </p:cNvPicPr>
          <p:nvPr/>
        </p:nvPicPr>
        <p:blipFill>
          <a:blip r:embed="rId2"/>
          <a:stretch>
            <a:fillRect/>
          </a:stretch>
        </p:blipFill>
        <p:spPr>
          <a:xfrm>
            <a:off x="1900237" y="1198943"/>
            <a:ext cx="5343525" cy="48196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27</a:t>
            </a:fld>
            <a:endParaRPr lang="en-US" dirty="0">
              <a:solidFill>
                <a:schemeClr val="tx2"/>
              </a:solidFill>
            </a:endParaRPr>
          </a:p>
        </p:txBody>
      </p:sp>
      <p:pic>
        <p:nvPicPr>
          <p:cNvPr id="6" name="Picture 5">
            <a:extLst>
              <a:ext uri="{FF2B5EF4-FFF2-40B4-BE49-F238E27FC236}">
                <a16:creationId xmlns:a16="http://schemas.microsoft.com/office/drawing/2014/main" id="{1111C35C-D75E-9B23-9189-795B24291526}"/>
              </a:ext>
            </a:extLst>
          </p:cNvPr>
          <p:cNvPicPr>
            <a:picLocks noChangeAspect="1"/>
          </p:cNvPicPr>
          <p:nvPr/>
        </p:nvPicPr>
        <p:blipFill>
          <a:blip r:embed="rId2"/>
          <a:stretch>
            <a:fillRect/>
          </a:stretch>
        </p:blipFill>
        <p:spPr>
          <a:xfrm>
            <a:off x="976312" y="1157972"/>
            <a:ext cx="7191375"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3F3BC1E0-F358-158E-D255-AD9CA1A58647}"/>
              </a:ext>
            </a:extLst>
          </p:cNvPr>
          <p:cNvPicPr>
            <a:picLocks noChangeAspect="1"/>
          </p:cNvPicPr>
          <p:nvPr/>
        </p:nvPicPr>
        <p:blipFill>
          <a:blip r:embed="rId2"/>
          <a:stretch>
            <a:fillRect/>
          </a:stretch>
        </p:blipFill>
        <p:spPr>
          <a:xfrm>
            <a:off x="2754058" y="636338"/>
            <a:ext cx="3635883" cy="5620036"/>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4" name="Picture 3">
            <a:extLst>
              <a:ext uri="{FF2B5EF4-FFF2-40B4-BE49-F238E27FC236}">
                <a16:creationId xmlns:a16="http://schemas.microsoft.com/office/drawing/2014/main" id="{0937CD52-CA65-62C7-883E-465A13121E26}"/>
              </a:ext>
            </a:extLst>
          </p:cNvPr>
          <p:cNvPicPr>
            <a:picLocks noChangeAspect="1"/>
          </p:cNvPicPr>
          <p:nvPr/>
        </p:nvPicPr>
        <p:blipFill>
          <a:blip r:embed="rId2"/>
          <a:stretch>
            <a:fillRect/>
          </a:stretch>
        </p:blipFill>
        <p:spPr>
          <a:xfrm>
            <a:off x="2274534" y="1371600"/>
            <a:ext cx="4594929" cy="3886200"/>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October 15</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3" name="Picture 2">
            <a:extLst>
              <a:ext uri="{FF2B5EF4-FFF2-40B4-BE49-F238E27FC236}">
                <a16:creationId xmlns:a16="http://schemas.microsoft.com/office/drawing/2014/main" id="{161881D6-55ED-676A-C40D-297F363D3879}"/>
              </a:ext>
            </a:extLst>
          </p:cNvPr>
          <p:cNvPicPr>
            <a:picLocks noChangeAspect="1"/>
          </p:cNvPicPr>
          <p:nvPr/>
        </p:nvPicPr>
        <p:blipFill>
          <a:blip r:embed="rId2"/>
          <a:stretch>
            <a:fillRect/>
          </a:stretch>
        </p:blipFill>
        <p:spPr>
          <a:xfrm>
            <a:off x="1428111" y="1125548"/>
            <a:ext cx="6286500" cy="50101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C7834153-83C7-163B-9DE3-905DF06E1F2B}"/>
              </a:ext>
            </a:extLst>
          </p:cNvPr>
          <p:cNvPicPr>
            <a:picLocks noChangeAspect="1"/>
          </p:cNvPicPr>
          <p:nvPr/>
        </p:nvPicPr>
        <p:blipFill>
          <a:blip r:embed="rId2"/>
          <a:stretch>
            <a:fillRect/>
          </a:stretch>
        </p:blipFill>
        <p:spPr>
          <a:xfrm>
            <a:off x="909637" y="1179450"/>
            <a:ext cx="732472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06C9A-9B9E-3E5D-4075-40D9B1B950D4}"/>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27AAB785-EF50-A05B-DB9D-A1B1E82DFC8E}"/>
              </a:ext>
            </a:extLst>
          </p:cNvPr>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a:extLst>
              <a:ext uri="{FF2B5EF4-FFF2-40B4-BE49-F238E27FC236}">
                <a16:creationId xmlns:a16="http://schemas.microsoft.com/office/drawing/2014/main" id="{94934572-98A6-17D4-111F-0E006545235D}"/>
              </a:ext>
            </a:extLst>
          </p:cNvPr>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a:extLst>
              <a:ext uri="{FF2B5EF4-FFF2-40B4-BE49-F238E27FC236}">
                <a16:creationId xmlns:a16="http://schemas.microsoft.com/office/drawing/2014/main" id="{CAAFCD41-71A1-FD7F-18EA-75D2B479209E}"/>
              </a:ext>
            </a:extLst>
          </p:cNvPr>
          <p:cNvSpPr>
            <a:spLocks noGrp="1"/>
          </p:cNvSpPr>
          <p:nvPr>
            <p:ph type="sldNum" sz="quarter" idx="12"/>
          </p:nvPr>
        </p:nvSpPr>
        <p:spPr/>
        <p:txBody>
          <a:bodyPr/>
          <a:lstStyle/>
          <a:p>
            <a:fld id="{8AE2E31F-ADBE-49C8-8764-A16796B8F595}" type="slidenum">
              <a:rPr lang="en-US" smtClean="0"/>
              <a:t>32</a:t>
            </a:fld>
            <a:endParaRPr lang="en-US" dirty="0"/>
          </a:p>
        </p:txBody>
      </p:sp>
      <p:pic>
        <p:nvPicPr>
          <p:cNvPr id="4" name="Picture 3">
            <a:extLst>
              <a:ext uri="{FF2B5EF4-FFF2-40B4-BE49-F238E27FC236}">
                <a16:creationId xmlns:a16="http://schemas.microsoft.com/office/drawing/2014/main" id="{8910FA3E-880D-F61A-85DE-509CA4FBA172}"/>
              </a:ext>
            </a:extLst>
          </p:cNvPr>
          <p:cNvPicPr>
            <a:picLocks noChangeAspect="1"/>
          </p:cNvPicPr>
          <p:nvPr/>
        </p:nvPicPr>
        <p:blipFill>
          <a:blip r:embed="rId2"/>
          <a:stretch>
            <a:fillRect/>
          </a:stretch>
        </p:blipFill>
        <p:spPr>
          <a:xfrm>
            <a:off x="2919412" y="609600"/>
            <a:ext cx="3305175" cy="5153025"/>
          </a:xfrm>
          <a:prstGeom prst="rect">
            <a:avLst/>
          </a:prstGeom>
        </p:spPr>
      </p:pic>
    </p:spTree>
    <p:extLst>
      <p:ext uri="{BB962C8B-B14F-4D97-AF65-F5344CB8AC3E}">
        <p14:creationId xmlns:p14="http://schemas.microsoft.com/office/powerpoint/2010/main" val="2583310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4" name="Picture 3">
            <a:extLst>
              <a:ext uri="{FF2B5EF4-FFF2-40B4-BE49-F238E27FC236}">
                <a16:creationId xmlns:a16="http://schemas.microsoft.com/office/drawing/2014/main" id="{60F0A7AD-B7AC-02EB-B4F8-541981B947F7}"/>
              </a:ext>
            </a:extLst>
          </p:cNvPr>
          <p:cNvPicPr>
            <a:picLocks noChangeAspect="1"/>
          </p:cNvPicPr>
          <p:nvPr/>
        </p:nvPicPr>
        <p:blipFill>
          <a:blip r:embed="rId2"/>
          <a:stretch>
            <a:fillRect/>
          </a:stretch>
        </p:blipFill>
        <p:spPr>
          <a:xfrm>
            <a:off x="2482061" y="1600200"/>
            <a:ext cx="4179877" cy="2703932"/>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3" name="Picture 2">
            <a:extLst>
              <a:ext uri="{FF2B5EF4-FFF2-40B4-BE49-F238E27FC236}">
                <a16:creationId xmlns:a16="http://schemas.microsoft.com/office/drawing/2014/main" id="{06D1CE2D-9278-3557-B850-A2FC0882A7E3}"/>
              </a:ext>
            </a:extLst>
          </p:cNvPr>
          <p:cNvPicPr>
            <a:picLocks noChangeAspect="1"/>
          </p:cNvPicPr>
          <p:nvPr/>
        </p:nvPicPr>
        <p:blipFill>
          <a:blip r:embed="rId2"/>
          <a:stretch>
            <a:fillRect/>
          </a:stretch>
        </p:blipFill>
        <p:spPr>
          <a:xfrm>
            <a:off x="1538287" y="1143000"/>
            <a:ext cx="6067425"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35</a:t>
            </a:fld>
            <a:endParaRPr lang="en-US" dirty="0"/>
          </a:p>
        </p:txBody>
      </p:sp>
      <p:pic>
        <p:nvPicPr>
          <p:cNvPr id="3" name="Picture 2">
            <a:extLst>
              <a:ext uri="{FF2B5EF4-FFF2-40B4-BE49-F238E27FC236}">
                <a16:creationId xmlns:a16="http://schemas.microsoft.com/office/drawing/2014/main" id="{3AF7BA8E-DF32-1CB3-509D-2A8DA482D45F}"/>
              </a:ext>
            </a:extLst>
          </p:cNvPr>
          <p:cNvPicPr>
            <a:picLocks noChangeAspect="1"/>
          </p:cNvPicPr>
          <p:nvPr/>
        </p:nvPicPr>
        <p:blipFill>
          <a:blip r:embed="rId2"/>
          <a:stretch>
            <a:fillRect/>
          </a:stretch>
        </p:blipFill>
        <p:spPr>
          <a:xfrm>
            <a:off x="633409" y="1136652"/>
            <a:ext cx="787717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36</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82,453 in August 2025, up from a July 2025 posting count of 86,307.</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(17,001 postings), </a:t>
            </a:r>
            <a:r>
              <a:rPr lang="en-US" sz="1900" b="1" dirty="0"/>
              <a:t>Retail Trade </a:t>
            </a:r>
            <a:r>
              <a:rPr lang="en-US" sz="1900" dirty="0"/>
              <a:t>(10,351 posting), </a:t>
            </a:r>
            <a:r>
              <a:rPr lang="en-US" sz="1900" b="1" dirty="0"/>
              <a:t>Manufacturing </a:t>
            </a:r>
            <a:r>
              <a:rPr lang="en-US" sz="1900" dirty="0"/>
              <a:t>(5,931 postings), and </a:t>
            </a:r>
            <a:r>
              <a:rPr lang="en-US" sz="1900" b="1" dirty="0"/>
              <a:t> Professional, Scientific, &amp; Technical Occupations </a:t>
            </a:r>
          </a:p>
          <a:p>
            <a:r>
              <a:rPr lang="en-US" sz="1900" dirty="0"/>
              <a:t>(5,263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(5,134 postings), </a:t>
            </a:r>
            <a:r>
              <a:rPr lang="en-US" sz="1900" b="1" dirty="0"/>
              <a:t>Retail Salespersons </a:t>
            </a:r>
            <a:r>
              <a:rPr lang="en-US" sz="1900" dirty="0"/>
              <a:t>(2,954 postings),</a:t>
            </a:r>
            <a:r>
              <a:rPr lang="en-US" sz="1900" b="1" dirty="0"/>
              <a:t> Home Health and Personal Care Aides </a:t>
            </a:r>
            <a:r>
              <a:rPr lang="en-US" sz="1900" dirty="0"/>
              <a:t>(2,714 postings), and </a:t>
            </a:r>
            <a:r>
              <a:rPr lang="en-US" sz="1900" b="1" dirty="0"/>
              <a:t>Supervisors of Retail Sales Workers </a:t>
            </a:r>
            <a:r>
              <a:rPr lang="en-US" sz="1900" dirty="0"/>
              <a:t>(1,627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5" name="Picture 4">
            <a:extLst>
              <a:ext uri="{FF2B5EF4-FFF2-40B4-BE49-F238E27FC236}">
                <a16:creationId xmlns:a16="http://schemas.microsoft.com/office/drawing/2014/main" id="{C5007E20-1C81-1628-4A37-EE094D7DA0AC}"/>
              </a:ext>
            </a:extLst>
          </p:cNvPr>
          <p:cNvPicPr>
            <a:picLocks noChangeAspect="1"/>
          </p:cNvPicPr>
          <p:nvPr/>
        </p:nvPicPr>
        <p:blipFill>
          <a:blip r:embed="rId2"/>
          <a:stretch>
            <a:fillRect/>
          </a:stretch>
        </p:blipFill>
        <p:spPr>
          <a:xfrm>
            <a:off x="295274" y="1219200"/>
            <a:ext cx="8553450" cy="35814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3" name="Picture 2">
            <a:extLst>
              <a:ext uri="{FF2B5EF4-FFF2-40B4-BE49-F238E27FC236}">
                <a16:creationId xmlns:a16="http://schemas.microsoft.com/office/drawing/2014/main" id="{D791D62B-8BEA-F274-4D74-62E3B5B7A5B3}"/>
              </a:ext>
            </a:extLst>
          </p:cNvPr>
          <p:cNvPicPr>
            <a:picLocks noChangeAspect="1"/>
          </p:cNvPicPr>
          <p:nvPr/>
        </p:nvPicPr>
        <p:blipFill>
          <a:blip r:embed="rId2"/>
          <a:stretch>
            <a:fillRect/>
          </a:stretch>
        </p:blipFill>
        <p:spPr>
          <a:xfrm>
            <a:off x="723897" y="1314450"/>
            <a:ext cx="7696200" cy="4229100"/>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2" name="Picture 1">
            <a:extLst>
              <a:ext uri="{FF2B5EF4-FFF2-40B4-BE49-F238E27FC236}">
                <a16:creationId xmlns:a16="http://schemas.microsoft.com/office/drawing/2014/main" id="{F09C8113-9A2E-5467-8DDB-E77CB12974E5}"/>
              </a:ext>
            </a:extLst>
          </p:cNvPr>
          <p:cNvPicPr>
            <a:picLocks noChangeAspect="1"/>
          </p:cNvPicPr>
          <p:nvPr/>
        </p:nvPicPr>
        <p:blipFill>
          <a:blip r:embed="rId2"/>
          <a:stretch>
            <a:fillRect/>
          </a:stretch>
        </p:blipFill>
        <p:spPr>
          <a:xfrm>
            <a:off x="2594344" y="609600"/>
            <a:ext cx="3962400" cy="5446873"/>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3" name="Picture 2">
            <a:extLst>
              <a:ext uri="{FF2B5EF4-FFF2-40B4-BE49-F238E27FC236}">
                <a16:creationId xmlns:a16="http://schemas.microsoft.com/office/drawing/2014/main" id="{5DE0D9D0-8878-0C79-4691-FE5C428818BF}"/>
              </a:ext>
            </a:extLst>
          </p:cNvPr>
          <p:cNvPicPr>
            <a:picLocks noChangeAspect="1"/>
          </p:cNvPicPr>
          <p:nvPr/>
        </p:nvPicPr>
        <p:blipFill>
          <a:blip r:embed="rId2"/>
          <a:stretch>
            <a:fillRect/>
          </a:stretch>
        </p:blipFill>
        <p:spPr>
          <a:xfrm>
            <a:off x="2919412" y="762000"/>
            <a:ext cx="3305175" cy="5153025"/>
          </a:xfrm>
          <a:prstGeom prst="rect">
            <a:avLst/>
          </a:prstGeom>
        </p:spPr>
      </p:pic>
    </p:spTree>
    <p:extLst>
      <p:ext uri="{BB962C8B-B14F-4D97-AF65-F5344CB8AC3E}">
        <p14:creationId xmlns:p14="http://schemas.microsoft.com/office/powerpoint/2010/main" val="382350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2.xml><?xml version="1.0" encoding="utf-8"?>
<ds:datastoreItem xmlns:ds="http://schemas.openxmlformats.org/officeDocument/2006/customXml" ds:itemID="{6153F5FF-5616-48D3-B72D-C299869A7431}">
  <ds:schemaRefs>
    <ds:schemaRef ds:uri="http://purl.org/dc/terms/"/>
    <ds:schemaRef ds:uri="http://purl.org/dc/elements/1.1/"/>
    <ds:schemaRef ds:uri="http://purl.org/dc/dcmitype/"/>
    <ds:schemaRef ds:uri="c867d1a5-5827-4927-b797-91c0fe867b8f"/>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26e7f4b6-3714-4cf5-b0ae-a47b16f23eba"/>
    <ds:schemaRef ds:uri="http://schemas.microsoft.com/sharepoint/v3"/>
    <ds:schemaRef ds:uri="http://www.w3.org/XML/1998/namespace"/>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108016</TotalTime>
  <Words>1483</Words>
  <Application>Microsoft Office PowerPoint</Application>
  <PresentationFormat>On-screen Show (4:3)</PresentationFormat>
  <Paragraphs>172</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1651</cp:revision>
  <cp:lastPrinted>2025-03-20T20:04:05Z</cp:lastPrinted>
  <dcterms:created xsi:type="dcterms:W3CDTF">2016-10-12T17:47:24Z</dcterms:created>
  <dcterms:modified xsi:type="dcterms:W3CDTF">2025-09-17T20:54:49Z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